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8000"/>
              <a:t>Title Text</a:t>
            </a:r>
          </a:p>
        </p:txBody>
      </p:sp>
      <p:sp>
        <p:nvSpPr>
          <p:cNvPr id="19" name="Shape 19"/>
          <p:cNvSpPr/>
          <p:nvPr>
            <p:ph type="body" idx="1"/>
          </p:nvPr>
        </p:nvSpPr>
        <p:spPr>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Title Text</a:t>
            </a:r>
          </a:p>
        </p:txBody>
      </p:sp>
      <p:sp>
        <p:nvSpPr>
          <p:cNvPr id="22" name="Shape 22"/>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xfrm>
            <a:off x="1798320" y="2352039"/>
            <a:ext cx="10464801" cy="3302001"/>
          </a:xfrm>
          <a:prstGeom prst="rect">
            <a:avLst/>
          </a:prstGeom>
        </p:spPr>
        <p:txBody>
          <a:bodyPr/>
          <a:lstStyle>
            <a:lvl1pPr>
              <a:defRPr>
                <a:latin typeface="Comic Sans MS"/>
                <a:ea typeface="Comic Sans MS"/>
                <a:cs typeface="Comic Sans MS"/>
                <a:sym typeface="Comic Sans MS"/>
              </a:defRPr>
            </a:lvl1pPr>
          </a:lstStyle>
          <a:p>
            <a:pPr lvl="0">
              <a:defRPr sz="1800"/>
            </a:pPr>
            <a:r>
              <a:rPr sz="8000"/>
              <a:t>Evaluation </a:t>
            </a:r>
          </a:p>
        </p:txBody>
      </p:sp>
      <p:sp>
        <p:nvSpPr>
          <p:cNvPr id="33" name="Shape 33"/>
          <p:cNvSpPr/>
          <p:nvPr>
            <p:ph type="body" idx="1"/>
          </p:nvPr>
        </p:nvSpPr>
        <p:spPr>
          <a:xfrm>
            <a:off x="1651000" y="6108700"/>
            <a:ext cx="10464800" cy="1130300"/>
          </a:xfrm>
          <a:prstGeom prst="rect">
            <a:avLst/>
          </a:prstGeom>
        </p:spPr>
        <p:txBody>
          <a:bodyPr/>
          <a:lstStyle>
            <a:lvl1pPr>
              <a:defRPr>
                <a:latin typeface="Comic Sans MS"/>
                <a:ea typeface="Comic Sans MS"/>
                <a:cs typeface="Comic Sans MS"/>
                <a:sym typeface="Comic Sans MS"/>
              </a:defRPr>
            </a:lvl1pPr>
          </a:lstStyle>
          <a:p>
            <a:pPr lvl="0">
              <a:defRPr sz="1800"/>
            </a:pPr>
            <a:r>
              <a:rPr sz="3200"/>
              <a:t>What have you learnt?</a:t>
            </a:r>
          </a:p>
        </p:txBody>
      </p:sp>
      <p:pic>
        <p:nvPicPr>
          <p:cNvPr id="34" name="Kidpreneur_full colour.jpg"/>
          <p:cNvPicPr/>
          <p:nvPr/>
        </p:nvPicPr>
        <p:blipFill>
          <a:blip r:embed="rId2">
            <a:extLst/>
          </a:blip>
          <a:stretch>
            <a:fillRect/>
          </a:stretch>
        </p:blipFill>
        <p:spPr>
          <a:xfrm>
            <a:off x="1455419" y="637540"/>
            <a:ext cx="11150601" cy="3530601"/>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rgbClr val="FBE12B"/>
            </a:gs>
            <a:gs pos="100000">
              <a:srgbClr val="FFFFFF"/>
            </a:gs>
          </a:gsLst>
          <a:lin ang="5400000" scaled="0"/>
        </a:gradFill>
      </p:bgPr>
    </p:bg>
    <p:spTree>
      <p:nvGrpSpPr>
        <p:cNvPr id="1" name=""/>
        <p:cNvGrpSpPr/>
        <p:nvPr/>
      </p:nvGrpSpPr>
      <p:grpSpPr>
        <a:xfrm>
          <a:off x="0" y="0"/>
          <a:ext cx="0" cy="0"/>
          <a:chOff x="0" y="0"/>
          <a:chExt cx="0" cy="0"/>
        </a:xfrm>
      </p:grpSpPr>
      <p:sp>
        <p:nvSpPr>
          <p:cNvPr id="36" name="Shape 36"/>
          <p:cNvSpPr/>
          <p:nvPr>
            <p:ph type="title"/>
          </p:nvPr>
        </p:nvSpPr>
        <p:spPr>
          <a:prstGeom prst="rect">
            <a:avLst/>
          </a:prstGeom>
        </p:spPr>
        <p:txBody>
          <a:bodyPr/>
          <a:lstStyle>
            <a:lvl1pPr>
              <a:defRPr sz="5000">
                <a:latin typeface="Comic Sans MS"/>
                <a:ea typeface="Comic Sans MS"/>
                <a:cs typeface="Comic Sans MS"/>
                <a:sym typeface="Comic Sans MS"/>
              </a:defRPr>
            </a:lvl1pPr>
          </a:lstStyle>
          <a:p>
            <a:pPr lvl="0">
              <a:defRPr sz="1800"/>
            </a:pPr>
            <a:r>
              <a:rPr sz="5000"/>
              <a:t>Key Word Exercise</a:t>
            </a:r>
          </a:p>
        </p:txBody>
      </p:sp>
      <p:sp>
        <p:nvSpPr>
          <p:cNvPr id="37" name="Shape 37"/>
          <p:cNvSpPr/>
          <p:nvPr>
            <p:ph type="body" idx="1"/>
          </p:nvPr>
        </p:nvSpPr>
        <p:spPr>
          <a:xfrm>
            <a:off x="825500" y="2235200"/>
            <a:ext cx="11099800" cy="6286500"/>
          </a:xfrm>
          <a:prstGeom prst="rect">
            <a:avLst/>
          </a:prstGeom>
        </p:spPr>
        <p:txBody>
          <a:bodyPr/>
          <a:lstStyle/>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latin typeface="Comic Sans MS"/>
                <a:ea typeface="Comic Sans MS"/>
                <a:cs typeface="Comic Sans MS"/>
                <a:sym typeface="Comic Sans MS"/>
              </a:rPr>
              <a:t>A free, internet based marketing platform with millions of users</a:t>
            </a:r>
            <a:endParaRPr b="1" sz="1312">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solidFill>
                  <a:srgbClr val="164F86"/>
                </a:solidFill>
                <a:latin typeface="Comic Sans MS"/>
                <a:ea typeface="Comic Sans MS"/>
                <a:cs typeface="Comic Sans MS"/>
                <a:sym typeface="Comic Sans MS"/>
              </a:rPr>
              <a:t>Social Media</a:t>
            </a:r>
            <a:br>
              <a:rPr b="1" sz="1312">
                <a:latin typeface="Comic Sans MS"/>
                <a:ea typeface="Comic Sans MS"/>
                <a:cs typeface="Comic Sans MS"/>
                <a:sym typeface="Comic Sans MS"/>
              </a:rPr>
            </a:br>
            <a:endParaRPr sz="1312">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latin typeface="Comic Sans MS"/>
                <a:ea typeface="Comic Sans MS"/>
                <a:cs typeface="Comic Sans MS"/>
                <a:sym typeface="Comic Sans MS"/>
              </a:rPr>
              <a:t>If your expenditure is more than your income your business is making a ________</a:t>
            </a:r>
            <a:endParaRPr b="1" sz="1312">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solidFill>
                  <a:srgbClr val="164F86"/>
                </a:solidFill>
                <a:latin typeface="Comic Sans MS"/>
                <a:ea typeface="Comic Sans MS"/>
                <a:cs typeface="Comic Sans MS"/>
                <a:sym typeface="Comic Sans MS"/>
              </a:rPr>
              <a:t>Loss</a:t>
            </a:r>
            <a:br>
              <a:rPr b="1" sz="1312">
                <a:solidFill>
                  <a:srgbClr val="164F86"/>
                </a:solidFill>
                <a:latin typeface="Comic Sans MS"/>
                <a:ea typeface="Comic Sans MS"/>
                <a:cs typeface="Comic Sans MS"/>
                <a:sym typeface="Comic Sans MS"/>
              </a:rPr>
            </a:br>
            <a:endParaRPr sz="1312">
              <a:solidFill>
                <a:srgbClr val="164F86"/>
              </a:solidFill>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latin typeface="Comic Sans MS"/>
                <a:ea typeface="Comic Sans MS"/>
                <a:cs typeface="Comic Sans MS"/>
                <a:sym typeface="Comic Sans MS"/>
              </a:rPr>
              <a:t>A short sentence or phrase used to advertise and summarize your brand - making it more memorable</a:t>
            </a:r>
            <a:endParaRPr b="1" sz="1312">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solidFill>
                  <a:srgbClr val="164F86"/>
                </a:solidFill>
                <a:latin typeface="Comic Sans MS"/>
                <a:ea typeface="Comic Sans MS"/>
                <a:cs typeface="Comic Sans MS"/>
                <a:sym typeface="Comic Sans MS"/>
              </a:rPr>
              <a:t>Tagline</a:t>
            </a:r>
            <a:br>
              <a:rPr b="1" sz="1312">
                <a:latin typeface="Comic Sans MS"/>
                <a:ea typeface="Comic Sans MS"/>
                <a:cs typeface="Comic Sans MS"/>
                <a:sym typeface="Comic Sans MS"/>
              </a:rPr>
            </a:br>
            <a:endParaRPr sz="1312">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latin typeface="Comic Sans MS"/>
                <a:ea typeface="Comic Sans MS"/>
                <a:cs typeface="Comic Sans MS"/>
                <a:sym typeface="Comic Sans MS"/>
              </a:rPr>
              <a:t>Something that makes your business stand out from other similar businesses</a:t>
            </a:r>
            <a:endParaRPr b="1" sz="1312">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solidFill>
                  <a:srgbClr val="164F86"/>
                </a:solidFill>
                <a:latin typeface="Comic Sans MS"/>
                <a:ea typeface="Comic Sans MS"/>
                <a:cs typeface="Comic Sans MS"/>
                <a:sym typeface="Comic Sans MS"/>
              </a:rPr>
              <a:t>USP</a:t>
            </a:r>
            <a:br>
              <a:rPr b="1" sz="1312">
                <a:latin typeface="Comic Sans MS"/>
                <a:ea typeface="Comic Sans MS"/>
                <a:cs typeface="Comic Sans MS"/>
                <a:sym typeface="Comic Sans MS"/>
              </a:rPr>
            </a:br>
            <a:endParaRPr sz="1312">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latin typeface="Comic Sans MS"/>
                <a:ea typeface="Comic Sans MS"/>
                <a:cs typeface="Comic Sans MS"/>
                <a:sym typeface="Comic Sans MS"/>
              </a:rPr>
              <a:t>A platform for business, that,in many cases can be more effective and more profitable than operating from a physical shop or office</a:t>
            </a:r>
            <a:endParaRPr b="1" sz="1312">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solidFill>
                  <a:srgbClr val="164F86"/>
                </a:solidFill>
                <a:latin typeface="Comic Sans MS"/>
                <a:ea typeface="Comic Sans MS"/>
                <a:cs typeface="Comic Sans MS"/>
                <a:sym typeface="Comic Sans MS"/>
              </a:rPr>
              <a:t>Website</a:t>
            </a:r>
            <a:br>
              <a:rPr b="1" sz="1312">
                <a:solidFill>
                  <a:srgbClr val="164F86"/>
                </a:solidFill>
                <a:latin typeface="Comic Sans MS"/>
                <a:ea typeface="Comic Sans MS"/>
                <a:cs typeface="Comic Sans MS"/>
                <a:sym typeface="Comic Sans MS"/>
              </a:rPr>
            </a:br>
            <a:endParaRPr sz="1312">
              <a:solidFill>
                <a:srgbClr val="164F86"/>
              </a:solidFill>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latin typeface="Comic Sans MS"/>
                <a:ea typeface="Comic Sans MS"/>
                <a:cs typeface="Comic Sans MS"/>
                <a:sym typeface="Comic Sans MS"/>
              </a:rPr>
              <a:t>A code given to customers to encourage them to spend more with you</a:t>
            </a:r>
            <a:endParaRPr b="1" sz="1312">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solidFill>
                  <a:srgbClr val="164F86"/>
                </a:solidFill>
                <a:latin typeface="Comic Sans MS"/>
                <a:ea typeface="Comic Sans MS"/>
                <a:cs typeface="Comic Sans MS"/>
                <a:sym typeface="Comic Sans MS"/>
              </a:rPr>
              <a:t>Promo code</a:t>
            </a:r>
            <a:br>
              <a:rPr b="1" sz="1312">
                <a:solidFill>
                  <a:srgbClr val="164F86"/>
                </a:solidFill>
                <a:latin typeface="Comic Sans MS"/>
                <a:ea typeface="Comic Sans MS"/>
                <a:cs typeface="Comic Sans MS"/>
                <a:sym typeface="Comic Sans MS"/>
              </a:rPr>
            </a:br>
            <a:endParaRPr sz="1312">
              <a:solidFill>
                <a:srgbClr val="164F86"/>
              </a:solidFill>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latin typeface="Comic Sans MS"/>
                <a:ea typeface="Comic Sans MS"/>
                <a:cs typeface="Comic Sans MS"/>
                <a:sym typeface="Comic Sans MS"/>
              </a:rPr>
              <a:t>The sum of your income minus your expenditure</a:t>
            </a:r>
            <a:endParaRPr b="1" sz="1312">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solidFill>
                  <a:srgbClr val="164F86"/>
                </a:solidFill>
                <a:latin typeface="Comic Sans MS"/>
                <a:ea typeface="Comic Sans MS"/>
                <a:cs typeface="Comic Sans MS"/>
                <a:sym typeface="Comic Sans MS"/>
              </a:rPr>
              <a:t>Profit</a:t>
            </a:r>
            <a:br>
              <a:rPr b="1" sz="1312">
                <a:latin typeface="Comic Sans MS"/>
                <a:ea typeface="Comic Sans MS"/>
                <a:cs typeface="Comic Sans MS"/>
                <a:sym typeface="Comic Sans MS"/>
              </a:rPr>
            </a:br>
            <a:endParaRPr sz="1312">
              <a:latin typeface="Comic Sans MS"/>
              <a:ea typeface="Comic Sans MS"/>
              <a:cs typeface="Comic Sans MS"/>
              <a:sym typeface="Comic Sans MS"/>
            </a:endParaRPr>
          </a:p>
          <a:p>
            <a:pPr lvl="0" marL="93725" indent="-93725"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latin typeface="Comic Sans MS"/>
                <a:ea typeface="Comic Sans MS"/>
                <a:cs typeface="Comic Sans MS"/>
                <a:sym typeface="Comic Sans MS"/>
              </a:rPr>
              <a:t>A personal driving force that is often required in order to turn your ideas into something real!</a:t>
            </a:r>
            <a:endParaRPr b="1" sz="1312">
              <a:latin typeface="Comic Sans MS"/>
              <a:ea typeface="Comic Sans MS"/>
              <a:cs typeface="Comic Sans MS"/>
              <a:sym typeface="Comic Sans MS"/>
            </a:endParaRPr>
          </a:p>
          <a:p>
            <a:pPr lvl="0" marL="93726" indent="-93726"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solidFill>
                  <a:srgbClr val="164F86"/>
                </a:solidFill>
                <a:latin typeface="Comic Sans MS"/>
                <a:ea typeface="Comic Sans MS"/>
                <a:cs typeface="Comic Sans MS"/>
                <a:sym typeface="Comic Sans MS"/>
              </a:rPr>
              <a:t>Passion</a:t>
            </a:r>
            <a:br>
              <a:rPr b="1" sz="1312">
                <a:latin typeface="Comic Sans MS"/>
                <a:ea typeface="Comic Sans MS"/>
                <a:cs typeface="Comic Sans MS"/>
                <a:sym typeface="Comic Sans MS"/>
              </a:rPr>
            </a:br>
            <a:endParaRPr sz="1312">
              <a:latin typeface="Comic Sans MS"/>
              <a:ea typeface="Comic Sans MS"/>
              <a:cs typeface="Comic Sans MS"/>
              <a:sym typeface="Comic Sans MS"/>
            </a:endParaRPr>
          </a:p>
          <a:p>
            <a:pPr lvl="0" marL="93726" indent="-93726"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latin typeface="Comic Sans MS"/>
                <a:ea typeface="Comic Sans MS"/>
                <a:cs typeface="Comic Sans MS"/>
                <a:sym typeface="Comic Sans MS"/>
              </a:rPr>
              <a:t>Anyone starting up a business must be able to develop this particular skill/ability in order to make money</a:t>
            </a:r>
            <a:endParaRPr b="1" sz="1312">
              <a:latin typeface="Comic Sans MS"/>
              <a:ea typeface="Comic Sans MS"/>
              <a:cs typeface="Comic Sans MS"/>
              <a:sym typeface="Comic Sans MS"/>
            </a:endParaRPr>
          </a:p>
          <a:p>
            <a:pPr lvl="0" marL="93726" indent="-93726" defTabSz="187452">
              <a:spcBef>
                <a:spcPts val="0"/>
              </a:spcBef>
              <a:buSzPct val="100000"/>
              <a:tabLst>
                <a:tab pos="139700" algn="l"/>
                <a:tab pos="279400" algn="l"/>
                <a:tab pos="431800" algn="l"/>
                <a:tab pos="571500" algn="l"/>
                <a:tab pos="723900" algn="l"/>
                <a:tab pos="863600" algn="l"/>
                <a:tab pos="1016000" algn="l"/>
                <a:tab pos="1155700" algn="l"/>
                <a:tab pos="1308100" algn="l"/>
                <a:tab pos="1447800" algn="l"/>
                <a:tab pos="1600200" algn="l"/>
                <a:tab pos="1739900" algn="l"/>
              </a:tabLst>
              <a:defRPr sz="1800"/>
            </a:pPr>
            <a:r>
              <a:rPr b="1" sz="1312">
                <a:solidFill>
                  <a:srgbClr val="164F86"/>
                </a:solidFill>
                <a:latin typeface="Comic Sans MS"/>
                <a:ea typeface="Comic Sans MS"/>
                <a:cs typeface="Comic Sans MS"/>
                <a:sym typeface="Comic Sans MS"/>
              </a:rPr>
              <a:t>Selling</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nodeType="afterEffect" presetClass="entr" presetSubtype="1" presetID="2" grpId="1" fill="hold">
                                  <p:stCondLst>
                                    <p:cond delay="0"/>
                                  </p:stCondLst>
                                  <p:iterate type="el" backwards="0">
                                    <p:tmAbs val="0"/>
                                  </p:iterate>
                                  <p:childTnLst>
                                    <p:set>
                                      <p:cBhvr>
                                        <p:cTn id="6" fill="hold"/>
                                        <p:tgtEl>
                                          <p:spTgt spid="36"/>
                                        </p:tgtEl>
                                        <p:attrNameLst>
                                          <p:attrName>style.visibility</p:attrName>
                                        </p:attrNameLst>
                                      </p:cBhvr>
                                      <p:to>
                                        <p:strVal val="visible"/>
                                      </p:to>
                                    </p:set>
                                    <p:anim calcmode="lin" valueType="num">
                                      <p:cBhvr>
                                        <p:cTn id="7" dur="1000" fill="hold"/>
                                        <p:tgtEl>
                                          <p:spTgt spid="36"/>
                                        </p:tgtEl>
                                        <p:attrNameLst>
                                          <p:attrName>ppt_x</p:attrName>
                                        </p:attrNameLst>
                                      </p:cBhvr>
                                      <p:tavLst>
                                        <p:tav tm="0">
                                          <p:val>
                                            <p:strVal val="#ppt_x"/>
                                          </p:val>
                                        </p:tav>
                                        <p:tav tm="100000">
                                          <p:val>
                                            <p:strVal val="#ppt_x"/>
                                          </p:val>
                                        </p:tav>
                                      </p:tavLst>
                                    </p:anim>
                                    <p:anim calcmode="lin" valueType="num">
                                      <p:cBhvr>
                                        <p:cTn id="8" dur="1000" fill="hold"/>
                                        <p:tgtEl>
                                          <p:spTgt spid="3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8" presetID="9" grpId="2" fill="hold">
                                  <p:stCondLst>
                                    <p:cond delay="0"/>
                                  </p:stCondLst>
                                  <p:iterate type="el" backwards="0">
                                    <p:tmAbs val="0"/>
                                  </p:iterate>
                                  <p:childTnLst>
                                    <p:set>
                                      <p:cBhvr>
                                        <p:cTn id="12" fill="hold"/>
                                        <p:tgtEl>
                                          <p:spTgt spid="37">
                                            <p:bg/>
                                          </p:spTgt>
                                        </p:tgtEl>
                                        <p:attrNameLst>
                                          <p:attrName>style.visibility</p:attrName>
                                        </p:attrNameLst>
                                      </p:cBhvr>
                                      <p:to>
                                        <p:strVal val="visible"/>
                                      </p:to>
                                    </p:set>
                                    <p:animEffect filter="dissolve(right)" transition="in">
                                      <p:cBhvr>
                                        <p:cTn id="13" dur="2500"/>
                                        <p:tgtEl>
                                          <p:spTgt spid="37">
                                            <p:bg/>
                                          </p:spTgt>
                                        </p:tgtEl>
                                      </p:cBhvr>
                                    </p:animEffect>
                                  </p:childTnLst>
                                </p:cTn>
                              </p:par>
                              <p:par>
                                <p:cTn id="14" presetClass="entr" presetSubtype="8" presetID="9" grpId="2" fill="hold">
                                  <p:stCondLst>
                                    <p:cond delay="0"/>
                                  </p:stCondLst>
                                  <p:iterate type="el" backwards="0">
                                    <p:tmAbs val="0"/>
                                  </p:iterate>
                                  <p:childTnLst>
                                    <p:set>
                                      <p:cBhvr>
                                        <p:cTn id="15" fill="hold"/>
                                        <p:tgtEl>
                                          <p:spTgt spid="37">
                                            <p:txEl>
                                              <p:pRg st="0" end="0"/>
                                            </p:txEl>
                                          </p:spTgt>
                                        </p:tgtEl>
                                        <p:attrNameLst>
                                          <p:attrName>style.visibility</p:attrName>
                                        </p:attrNameLst>
                                      </p:cBhvr>
                                      <p:to>
                                        <p:strVal val="visible"/>
                                      </p:to>
                                    </p:set>
                                    <p:animEffect filter="dissolve(right)" transition="in">
                                      <p:cBhvr>
                                        <p:cTn id="16" dur="2500"/>
                                        <p:tgtEl>
                                          <p:spTgt spid="3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nodeType="clickEffect" presetClass="entr" presetSubtype="8" presetID="9" grpId="2" fill="hold">
                                  <p:stCondLst>
                                    <p:cond delay="0"/>
                                  </p:stCondLst>
                                  <p:iterate type="el" backwards="0">
                                    <p:tmAbs val="0"/>
                                  </p:iterate>
                                  <p:childTnLst>
                                    <p:set>
                                      <p:cBhvr>
                                        <p:cTn id="20" fill="hold"/>
                                        <p:tgtEl>
                                          <p:spTgt spid="37">
                                            <p:txEl>
                                              <p:pRg st="1" end="1"/>
                                            </p:txEl>
                                          </p:spTgt>
                                        </p:tgtEl>
                                        <p:attrNameLst>
                                          <p:attrName>style.visibility</p:attrName>
                                        </p:attrNameLst>
                                      </p:cBhvr>
                                      <p:to>
                                        <p:strVal val="visible"/>
                                      </p:to>
                                    </p:set>
                                    <p:animEffect filter="dissolve(right)" transition="in">
                                      <p:cBhvr>
                                        <p:cTn id="21" dur="2500"/>
                                        <p:tgtEl>
                                          <p:spTgt spid="3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nodeType="clickEffect" presetClass="entr" presetSubtype="8" presetID="9" grpId="2" fill="hold">
                                  <p:stCondLst>
                                    <p:cond delay="0"/>
                                  </p:stCondLst>
                                  <p:iterate type="el" backwards="0">
                                    <p:tmAbs val="0"/>
                                  </p:iterate>
                                  <p:childTnLst>
                                    <p:set>
                                      <p:cBhvr>
                                        <p:cTn id="25" fill="hold"/>
                                        <p:tgtEl>
                                          <p:spTgt spid="37">
                                            <p:txEl>
                                              <p:pRg st="2" end="2"/>
                                            </p:txEl>
                                          </p:spTgt>
                                        </p:tgtEl>
                                        <p:attrNameLst>
                                          <p:attrName>style.visibility</p:attrName>
                                        </p:attrNameLst>
                                      </p:cBhvr>
                                      <p:to>
                                        <p:strVal val="visible"/>
                                      </p:to>
                                    </p:set>
                                    <p:animEffect filter="dissolve(right)" transition="in">
                                      <p:cBhvr>
                                        <p:cTn id="26" dur="2500"/>
                                        <p:tgtEl>
                                          <p:spTgt spid="3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8" presetID="9" grpId="2" fill="hold">
                                  <p:stCondLst>
                                    <p:cond delay="0"/>
                                  </p:stCondLst>
                                  <p:iterate type="el" backwards="0">
                                    <p:tmAbs val="0"/>
                                  </p:iterate>
                                  <p:childTnLst>
                                    <p:set>
                                      <p:cBhvr>
                                        <p:cTn id="30" fill="hold"/>
                                        <p:tgtEl>
                                          <p:spTgt spid="37">
                                            <p:txEl>
                                              <p:pRg st="3" end="3"/>
                                            </p:txEl>
                                          </p:spTgt>
                                        </p:tgtEl>
                                        <p:attrNameLst>
                                          <p:attrName>style.visibility</p:attrName>
                                        </p:attrNameLst>
                                      </p:cBhvr>
                                      <p:to>
                                        <p:strVal val="visible"/>
                                      </p:to>
                                    </p:set>
                                    <p:animEffect filter="dissolve(right)" transition="in">
                                      <p:cBhvr>
                                        <p:cTn id="31" dur="2500"/>
                                        <p:tgtEl>
                                          <p:spTgt spid="37">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nodeType="clickEffect" presetClass="entr" presetSubtype="8" presetID="9" grpId="2" fill="hold">
                                  <p:stCondLst>
                                    <p:cond delay="0"/>
                                  </p:stCondLst>
                                  <p:iterate type="el" backwards="0">
                                    <p:tmAbs val="0"/>
                                  </p:iterate>
                                  <p:childTnLst>
                                    <p:set>
                                      <p:cBhvr>
                                        <p:cTn id="35" fill="hold"/>
                                        <p:tgtEl>
                                          <p:spTgt spid="37">
                                            <p:txEl>
                                              <p:pRg st="4" end="4"/>
                                            </p:txEl>
                                          </p:spTgt>
                                        </p:tgtEl>
                                        <p:attrNameLst>
                                          <p:attrName>style.visibility</p:attrName>
                                        </p:attrNameLst>
                                      </p:cBhvr>
                                      <p:to>
                                        <p:strVal val="visible"/>
                                      </p:to>
                                    </p:set>
                                    <p:animEffect filter="dissolve(right)" transition="in">
                                      <p:cBhvr>
                                        <p:cTn id="36" dur="2500"/>
                                        <p:tgtEl>
                                          <p:spTgt spid="37">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8" presetID="9" grpId="2" fill="hold">
                                  <p:stCondLst>
                                    <p:cond delay="0"/>
                                  </p:stCondLst>
                                  <p:iterate type="el" backwards="0">
                                    <p:tmAbs val="0"/>
                                  </p:iterate>
                                  <p:childTnLst>
                                    <p:set>
                                      <p:cBhvr>
                                        <p:cTn id="40" fill="hold"/>
                                        <p:tgtEl>
                                          <p:spTgt spid="37">
                                            <p:txEl>
                                              <p:pRg st="5" end="5"/>
                                            </p:txEl>
                                          </p:spTgt>
                                        </p:tgtEl>
                                        <p:attrNameLst>
                                          <p:attrName>style.visibility</p:attrName>
                                        </p:attrNameLst>
                                      </p:cBhvr>
                                      <p:to>
                                        <p:strVal val="visible"/>
                                      </p:to>
                                    </p:set>
                                    <p:animEffect filter="dissolve(right)" transition="in">
                                      <p:cBhvr>
                                        <p:cTn id="41" dur="2500"/>
                                        <p:tgtEl>
                                          <p:spTgt spid="37">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nodeType="clickEffect" presetClass="entr" presetSubtype="8" presetID="9" grpId="2" fill="hold">
                                  <p:stCondLst>
                                    <p:cond delay="0"/>
                                  </p:stCondLst>
                                  <p:iterate type="el" backwards="0">
                                    <p:tmAbs val="0"/>
                                  </p:iterate>
                                  <p:childTnLst>
                                    <p:set>
                                      <p:cBhvr>
                                        <p:cTn id="45" fill="hold"/>
                                        <p:tgtEl>
                                          <p:spTgt spid="37">
                                            <p:txEl>
                                              <p:pRg st="6" end="6"/>
                                            </p:txEl>
                                          </p:spTgt>
                                        </p:tgtEl>
                                        <p:attrNameLst>
                                          <p:attrName>style.visibility</p:attrName>
                                        </p:attrNameLst>
                                      </p:cBhvr>
                                      <p:to>
                                        <p:strVal val="visible"/>
                                      </p:to>
                                    </p:set>
                                    <p:animEffect filter="dissolve(right)" transition="in">
                                      <p:cBhvr>
                                        <p:cTn id="46" dur="2500"/>
                                        <p:tgtEl>
                                          <p:spTgt spid="37">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nodeType="clickEffect" presetClass="entr" presetSubtype="8" presetID="9" grpId="2" fill="hold">
                                  <p:stCondLst>
                                    <p:cond delay="0"/>
                                  </p:stCondLst>
                                  <p:iterate type="el" backwards="0">
                                    <p:tmAbs val="0"/>
                                  </p:iterate>
                                  <p:childTnLst>
                                    <p:set>
                                      <p:cBhvr>
                                        <p:cTn id="50" fill="hold"/>
                                        <p:tgtEl>
                                          <p:spTgt spid="37">
                                            <p:txEl>
                                              <p:pRg st="7" end="7"/>
                                            </p:txEl>
                                          </p:spTgt>
                                        </p:tgtEl>
                                        <p:attrNameLst>
                                          <p:attrName>style.visibility</p:attrName>
                                        </p:attrNameLst>
                                      </p:cBhvr>
                                      <p:to>
                                        <p:strVal val="visible"/>
                                      </p:to>
                                    </p:set>
                                    <p:animEffect filter="dissolve(right)" transition="in">
                                      <p:cBhvr>
                                        <p:cTn id="51" dur="2500"/>
                                        <p:tgtEl>
                                          <p:spTgt spid="37">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nodeType="clickEffect" presetClass="entr" presetSubtype="8" presetID="9" grpId="2" fill="hold">
                                  <p:stCondLst>
                                    <p:cond delay="0"/>
                                  </p:stCondLst>
                                  <p:iterate type="el" backwards="0">
                                    <p:tmAbs val="0"/>
                                  </p:iterate>
                                  <p:childTnLst>
                                    <p:set>
                                      <p:cBhvr>
                                        <p:cTn id="55" fill="hold"/>
                                        <p:tgtEl>
                                          <p:spTgt spid="37">
                                            <p:txEl>
                                              <p:pRg st="8" end="8"/>
                                            </p:txEl>
                                          </p:spTgt>
                                        </p:tgtEl>
                                        <p:attrNameLst>
                                          <p:attrName>style.visibility</p:attrName>
                                        </p:attrNameLst>
                                      </p:cBhvr>
                                      <p:to>
                                        <p:strVal val="visible"/>
                                      </p:to>
                                    </p:set>
                                    <p:animEffect filter="dissolve(right)" transition="in">
                                      <p:cBhvr>
                                        <p:cTn id="56" dur="2500"/>
                                        <p:tgtEl>
                                          <p:spTgt spid="37">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nodeType="clickEffect" presetClass="entr" presetSubtype="8" presetID="9" grpId="2" fill="hold">
                                  <p:stCondLst>
                                    <p:cond delay="0"/>
                                  </p:stCondLst>
                                  <p:iterate type="el" backwards="0">
                                    <p:tmAbs val="0"/>
                                  </p:iterate>
                                  <p:childTnLst>
                                    <p:set>
                                      <p:cBhvr>
                                        <p:cTn id="60" fill="hold"/>
                                        <p:tgtEl>
                                          <p:spTgt spid="37">
                                            <p:txEl>
                                              <p:pRg st="9" end="9"/>
                                            </p:txEl>
                                          </p:spTgt>
                                        </p:tgtEl>
                                        <p:attrNameLst>
                                          <p:attrName>style.visibility</p:attrName>
                                        </p:attrNameLst>
                                      </p:cBhvr>
                                      <p:to>
                                        <p:strVal val="visible"/>
                                      </p:to>
                                    </p:set>
                                    <p:animEffect filter="dissolve(right)" transition="in">
                                      <p:cBhvr>
                                        <p:cTn id="61" dur="2500"/>
                                        <p:tgtEl>
                                          <p:spTgt spid="37">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nodeType="clickEffect" presetClass="entr" presetSubtype="8" presetID="9" grpId="2" fill="hold">
                                  <p:stCondLst>
                                    <p:cond delay="0"/>
                                  </p:stCondLst>
                                  <p:iterate type="el" backwards="0">
                                    <p:tmAbs val="0"/>
                                  </p:iterate>
                                  <p:childTnLst>
                                    <p:set>
                                      <p:cBhvr>
                                        <p:cTn id="65" fill="hold"/>
                                        <p:tgtEl>
                                          <p:spTgt spid="37">
                                            <p:txEl>
                                              <p:pRg st="10" end="10"/>
                                            </p:txEl>
                                          </p:spTgt>
                                        </p:tgtEl>
                                        <p:attrNameLst>
                                          <p:attrName>style.visibility</p:attrName>
                                        </p:attrNameLst>
                                      </p:cBhvr>
                                      <p:to>
                                        <p:strVal val="visible"/>
                                      </p:to>
                                    </p:set>
                                    <p:animEffect filter="dissolve(right)" transition="in">
                                      <p:cBhvr>
                                        <p:cTn id="66" dur="2500"/>
                                        <p:tgtEl>
                                          <p:spTgt spid="37">
                                            <p:txEl>
                                              <p:pRg st="10" end="10"/>
                                            </p:txEl>
                                          </p:spTgt>
                                        </p:tgtEl>
                                      </p:cBhvr>
                                    </p:animEffect>
                                  </p:childTnLst>
                                </p:cTn>
                              </p:par>
                            </p:childTnLst>
                          </p:cTn>
                        </p:par>
                      </p:childTnLst>
                    </p:cTn>
                  </p:par>
                  <p:par>
                    <p:cTn id="67" fill="hold">
                      <p:stCondLst>
                        <p:cond delay="indefinite"/>
                      </p:stCondLst>
                      <p:childTnLst>
                        <p:par>
                          <p:cTn id="68" fill="hold">
                            <p:stCondLst>
                              <p:cond delay="0"/>
                            </p:stCondLst>
                            <p:childTnLst>
                              <p:par>
                                <p:cTn id="69" nodeType="clickEffect" presetClass="entr" presetSubtype="8" presetID="9" grpId="2" fill="hold">
                                  <p:stCondLst>
                                    <p:cond delay="0"/>
                                  </p:stCondLst>
                                  <p:iterate type="el" backwards="0">
                                    <p:tmAbs val="0"/>
                                  </p:iterate>
                                  <p:childTnLst>
                                    <p:set>
                                      <p:cBhvr>
                                        <p:cTn id="70" fill="hold"/>
                                        <p:tgtEl>
                                          <p:spTgt spid="37">
                                            <p:txEl>
                                              <p:pRg st="11" end="11"/>
                                            </p:txEl>
                                          </p:spTgt>
                                        </p:tgtEl>
                                        <p:attrNameLst>
                                          <p:attrName>style.visibility</p:attrName>
                                        </p:attrNameLst>
                                      </p:cBhvr>
                                      <p:to>
                                        <p:strVal val="visible"/>
                                      </p:to>
                                    </p:set>
                                    <p:animEffect filter="dissolve(right)" transition="in">
                                      <p:cBhvr>
                                        <p:cTn id="71" dur="2500"/>
                                        <p:tgtEl>
                                          <p:spTgt spid="37">
                                            <p:txEl>
                                              <p:pRg st="11" end="11"/>
                                            </p:txEl>
                                          </p:spTgt>
                                        </p:tgtEl>
                                      </p:cBhvr>
                                    </p:animEffect>
                                  </p:childTnLst>
                                </p:cTn>
                              </p:par>
                            </p:childTnLst>
                          </p:cTn>
                        </p:par>
                      </p:childTnLst>
                    </p:cTn>
                  </p:par>
                  <p:par>
                    <p:cTn id="72" fill="hold">
                      <p:stCondLst>
                        <p:cond delay="indefinite"/>
                      </p:stCondLst>
                      <p:childTnLst>
                        <p:par>
                          <p:cTn id="73" fill="hold">
                            <p:stCondLst>
                              <p:cond delay="0"/>
                            </p:stCondLst>
                            <p:childTnLst>
                              <p:par>
                                <p:cTn id="74" nodeType="clickEffect" presetClass="entr" presetSubtype="8" presetID="9" grpId="2" fill="hold">
                                  <p:stCondLst>
                                    <p:cond delay="0"/>
                                  </p:stCondLst>
                                  <p:iterate type="el" backwards="0">
                                    <p:tmAbs val="0"/>
                                  </p:iterate>
                                  <p:childTnLst>
                                    <p:set>
                                      <p:cBhvr>
                                        <p:cTn id="75" fill="hold"/>
                                        <p:tgtEl>
                                          <p:spTgt spid="37">
                                            <p:txEl>
                                              <p:pRg st="12" end="12"/>
                                            </p:txEl>
                                          </p:spTgt>
                                        </p:tgtEl>
                                        <p:attrNameLst>
                                          <p:attrName>style.visibility</p:attrName>
                                        </p:attrNameLst>
                                      </p:cBhvr>
                                      <p:to>
                                        <p:strVal val="visible"/>
                                      </p:to>
                                    </p:set>
                                    <p:animEffect filter="dissolve(right)" transition="in">
                                      <p:cBhvr>
                                        <p:cTn id="76" dur="2500"/>
                                        <p:tgtEl>
                                          <p:spTgt spid="37">
                                            <p:txEl>
                                              <p:pRg st="12" end="12"/>
                                            </p:txEl>
                                          </p:spTgt>
                                        </p:tgtEl>
                                      </p:cBhvr>
                                    </p:animEffect>
                                  </p:childTnLst>
                                </p:cTn>
                              </p:par>
                            </p:childTnLst>
                          </p:cTn>
                        </p:par>
                      </p:childTnLst>
                    </p:cTn>
                  </p:par>
                  <p:par>
                    <p:cTn id="77" fill="hold">
                      <p:stCondLst>
                        <p:cond delay="indefinite"/>
                      </p:stCondLst>
                      <p:childTnLst>
                        <p:par>
                          <p:cTn id="78" fill="hold">
                            <p:stCondLst>
                              <p:cond delay="0"/>
                            </p:stCondLst>
                            <p:childTnLst>
                              <p:par>
                                <p:cTn id="79" nodeType="clickEffect" presetClass="entr" presetSubtype="8" presetID="9" grpId="2" fill="hold">
                                  <p:stCondLst>
                                    <p:cond delay="0"/>
                                  </p:stCondLst>
                                  <p:iterate type="el" backwards="0">
                                    <p:tmAbs val="0"/>
                                  </p:iterate>
                                  <p:childTnLst>
                                    <p:set>
                                      <p:cBhvr>
                                        <p:cTn id="80" fill="hold"/>
                                        <p:tgtEl>
                                          <p:spTgt spid="37">
                                            <p:txEl>
                                              <p:pRg st="13" end="13"/>
                                            </p:txEl>
                                          </p:spTgt>
                                        </p:tgtEl>
                                        <p:attrNameLst>
                                          <p:attrName>style.visibility</p:attrName>
                                        </p:attrNameLst>
                                      </p:cBhvr>
                                      <p:to>
                                        <p:strVal val="visible"/>
                                      </p:to>
                                    </p:set>
                                    <p:animEffect filter="dissolve(right)" transition="in">
                                      <p:cBhvr>
                                        <p:cTn id="81" dur="2500"/>
                                        <p:tgtEl>
                                          <p:spTgt spid="37">
                                            <p:txEl>
                                              <p:pRg st="13" end="13"/>
                                            </p:txEl>
                                          </p:spTgt>
                                        </p:tgtEl>
                                      </p:cBhvr>
                                    </p:animEffect>
                                  </p:childTnLst>
                                </p:cTn>
                              </p:par>
                            </p:childTnLst>
                          </p:cTn>
                        </p:par>
                      </p:childTnLst>
                    </p:cTn>
                  </p:par>
                  <p:par>
                    <p:cTn id="82" fill="hold">
                      <p:stCondLst>
                        <p:cond delay="indefinite"/>
                      </p:stCondLst>
                      <p:childTnLst>
                        <p:par>
                          <p:cTn id="83" fill="hold">
                            <p:stCondLst>
                              <p:cond delay="0"/>
                            </p:stCondLst>
                            <p:childTnLst>
                              <p:par>
                                <p:cTn id="84" nodeType="clickEffect" presetClass="entr" presetSubtype="8" presetID="9" grpId="2" fill="hold">
                                  <p:stCondLst>
                                    <p:cond delay="0"/>
                                  </p:stCondLst>
                                  <p:iterate type="el" backwards="0">
                                    <p:tmAbs val="0"/>
                                  </p:iterate>
                                  <p:childTnLst>
                                    <p:set>
                                      <p:cBhvr>
                                        <p:cTn id="85" fill="hold"/>
                                        <p:tgtEl>
                                          <p:spTgt spid="37">
                                            <p:txEl>
                                              <p:pRg st="14" end="14"/>
                                            </p:txEl>
                                          </p:spTgt>
                                        </p:tgtEl>
                                        <p:attrNameLst>
                                          <p:attrName>style.visibility</p:attrName>
                                        </p:attrNameLst>
                                      </p:cBhvr>
                                      <p:to>
                                        <p:strVal val="visible"/>
                                      </p:to>
                                    </p:set>
                                    <p:animEffect filter="dissolve(right)" transition="in">
                                      <p:cBhvr>
                                        <p:cTn id="86" dur="2500"/>
                                        <p:tgtEl>
                                          <p:spTgt spid="37">
                                            <p:txEl>
                                              <p:pRg st="14" end="14"/>
                                            </p:txEl>
                                          </p:spTgt>
                                        </p:tgtEl>
                                      </p:cBhvr>
                                    </p:animEffect>
                                  </p:childTnLst>
                                </p:cTn>
                              </p:par>
                            </p:childTnLst>
                          </p:cTn>
                        </p:par>
                      </p:childTnLst>
                    </p:cTn>
                  </p:par>
                  <p:par>
                    <p:cTn id="87" fill="hold">
                      <p:stCondLst>
                        <p:cond delay="indefinite"/>
                      </p:stCondLst>
                      <p:childTnLst>
                        <p:par>
                          <p:cTn id="88" fill="hold">
                            <p:stCondLst>
                              <p:cond delay="0"/>
                            </p:stCondLst>
                            <p:childTnLst>
                              <p:par>
                                <p:cTn id="89" nodeType="clickEffect" presetClass="entr" presetSubtype="8" presetID="9" grpId="2" fill="hold">
                                  <p:stCondLst>
                                    <p:cond delay="0"/>
                                  </p:stCondLst>
                                  <p:iterate type="el" backwards="0">
                                    <p:tmAbs val="0"/>
                                  </p:iterate>
                                  <p:childTnLst>
                                    <p:set>
                                      <p:cBhvr>
                                        <p:cTn id="90" fill="hold"/>
                                        <p:tgtEl>
                                          <p:spTgt spid="37">
                                            <p:txEl>
                                              <p:pRg st="15" end="15"/>
                                            </p:txEl>
                                          </p:spTgt>
                                        </p:tgtEl>
                                        <p:attrNameLst>
                                          <p:attrName>style.visibility</p:attrName>
                                        </p:attrNameLst>
                                      </p:cBhvr>
                                      <p:to>
                                        <p:strVal val="visible"/>
                                      </p:to>
                                    </p:set>
                                    <p:animEffect filter="dissolve(right)" transition="in">
                                      <p:cBhvr>
                                        <p:cTn id="91" dur="2500"/>
                                        <p:tgtEl>
                                          <p:spTgt spid="37">
                                            <p:txEl>
                                              <p:pRg st="15" end="15"/>
                                            </p:txEl>
                                          </p:spTgt>
                                        </p:tgtEl>
                                      </p:cBhvr>
                                    </p:animEffect>
                                  </p:childTnLst>
                                </p:cTn>
                              </p:par>
                            </p:childTnLst>
                          </p:cTn>
                        </p:par>
                      </p:childTnLst>
                    </p:cTn>
                  </p:par>
                  <p:par>
                    <p:cTn id="92" fill="hold">
                      <p:stCondLst>
                        <p:cond delay="indefinite"/>
                      </p:stCondLst>
                      <p:childTnLst>
                        <p:par>
                          <p:cTn id="93" fill="hold">
                            <p:stCondLst>
                              <p:cond delay="0"/>
                            </p:stCondLst>
                            <p:childTnLst>
                              <p:par>
                                <p:cTn id="94" nodeType="clickEffect" presetClass="entr" presetSubtype="8" presetID="9" grpId="2" fill="hold">
                                  <p:stCondLst>
                                    <p:cond delay="0"/>
                                  </p:stCondLst>
                                  <p:iterate type="el" backwards="0">
                                    <p:tmAbs val="0"/>
                                  </p:iterate>
                                  <p:childTnLst>
                                    <p:set>
                                      <p:cBhvr>
                                        <p:cTn id="95" fill="hold"/>
                                        <p:tgtEl>
                                          <p:spTgt spid="37">
                                            <p:txEl>
                                              <p:pRg st="16" end="16"/>
                                            </p:txEl>
                                          </p:spTgt>
                                        </p:tgtEl>
                                        <p:attrNameLst>
                                          <p:attrName>style.visibility</p:attrName>
                                        </p:attrNameLst>
                                      </p:cBhvr>
                                      <p:to>
                                        <p:strVal val="visible"/>
                                      </p:to>
                                    </p:set>
                                    <p:animEffect filter="dissolve(right)" transition="in">
                                      <p:cBhvr>
                                        <p:cTn id="96" dur="2500"/>
                                        <p:tgtEl>
                                          <p:spTgt spid="37">
                                            <p:txEl>
                                              <p:pRg st="16" end="16"/>
                                            </p:txEl>
                                          </p:spTgt>
                                        </p:tgtEl>
                                      </p:cBhvr>
                                    </p:animEffect>
                                  </p:childTnLst>
                                </p:cTn>
                              </p:par>
                            </p:childTnLst>
                          </p:cTn>
                        </p:par>
                      </p:childTnLst>
                    </p:cTn>
                  </p:par>
                  <p:par>
                    <p:cTn id="97" fill="hold">
                      <p:stCondLst>
                        <p:cond delay="indefinite"/>
                      </p:stCondLst>
                      <p:childTnLst>
                        <p:par>
                          <p:cTn id="98" fill="hold">
                            <p:stCondLst>
                              <p:cond delay="0"/>
                            </p:stCondLst>
                            <p:childTnLst>
                              <p:par>
                                <p:cTn id="99" nodeType="clickEffect" presetClass="entr" presetSubtype="8" presetID="9" grpId="2" fill="hold">
                                  <p:stCondLst>
                                    <p:cond delay="0"/>
                                  </p:stCondLst>
                                  <p:iterate type="el" backwards="0">
                                    <p:tmAbs val="0"/>
                                  </p:iterate>
                                  <p:childTnLst>
                                    <p:set>
                                      <p:cBhvr>
                                        <p:cTn id="100" fill="hold"/>
                                        <p:tgtEl>
                                          <p:spTgt spid="37">
                                            <p:txEl>
                                              <p:pRg st="17" end="17"/>
                                            </p:txEl>
                                          </p:spTgt>
                                        </p:tgtEl>
                                        <p:attrNameLst>
                                          <p:attrName>style.visibility</p:attrName>
                                        </p:attrNameLst>
                                      </p:cBhvr>
                                      <p:to>
                                        <p:strVal val="visible"/>
                                      </p:to>
                                    </p:set>
                                    <p:animEffect filter="dissolve(right)" transition="in">
                                      <p:cBhvr>
                                        <p:cTn id="101" dur="2500"/>
                                        <p:tgtEl>
                                          <p:spTgt spid="37">
                                            <p:txEl>
                                              <p:pRg st="17" end="1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7" grpId="2"/>
      <p:bldP build="whole" bldLvl="1" animBg="1" rev="0" advAuto="0" spid="36"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nvSpPr>
        <p:spPr>
          <a:xfrm>
            <a:off x="2844800" y="7937500"/>
            <a:ext cx="10464800" cy="469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400"/>
            </a:lvl1pPr>
          </a:lstStyle>
          <a:p>
            <a:pPr lvl="0">
              <a:defRPr sz="1800"/>
            </a:pPr>
            <a:r>
              <a:rPr sz="2400"/>
              <a:t>– “Starting From the Bottom Up” Melissa Doussey</a:t>
            </a:r>
          </a:p>
        </p:txBody>
      </p:sp>
      <p:sp>
        <p:nvSpPr>
          <p:cNvPr id="40" name="Shape 40"/>
          <p:cNvSpPr/>
          <p:nvPr/>
        </p:nvSpPr>
        <p:spPr>
          <a:xfrm>
            <a:off x="2153791" y="775096"/>
            <a:ext cx="9289306" cy="7039704"/>
          </a:xfrm>
          <a:prstGeom prst="wedgeEllipseCallout">
            <a:avLst>
              <a:gd name="adj1" fmla="val -49425"/>
              <a:gd name="adj2" fmla="val 62139"/>
            </a:avLst>
          </a:prstGeom>
          <a:blipFill>
            <a:blip r:embed="rId2"/>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lstStyle>
            <a:lvl1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600">
                <a:solidFill>
                  <a:srgbClr val="FFFFFF"/>
                </a:solidFill>
                <a:latin typeface="Comic Sans MS"/>
                <a:ea typeface="Comic Sans MS"/>
                <a:cs typeface="Comic Sans MS"/>
                <a:sym typeface="Comic Sans MS"/>
              </a:defRPr>
            </a:lvl1pPr>
          </a:lstStyle>
          <a:p>
            <a:pPr lvl="0">
              <a:defRPr sz="1800">
                <a:solidFill>
                  <a:srgbClr val="000000"/>
                </a:solidFill>
              </a:defRPr>
            </a:pPr>
            <a:r>
              <a:rPr sz="2600">
                <a:solidFill>
                  <a:srgbClr val="FFFFFF"/>
                </a:solidFill>
              </a:rPr>
              <a:t>The truth is, everyone started somewhere - most started small! If you want to get started and to keep going, focus on what you DO have and not what you don’t…Write down all of the things you do have - the physical resources as well as your skills and qualities. When you read what you have written you will realize that you are pretty well equipped to make a start. Growth will come as you take action - opportunities will arise because you are seeking them. More and better ideas will come about because you are actively seeking them</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rgbClr val="EF951A"/>
            </a:gs>
            <a:gs pos="100000">
              <a:srgbClr val="FFFFFF"/>
            </a:gs>
          </a:gsLst>
          <a:lin ang="5400000" scaled="0"/>
        </a:gradFill>
      </p:bgPr>
    </p:bg>
    <p:spTree>
      <p:nvGrpSpPr>
        <p:cNvPr id="1" name=""/>
        <p:cNvGrpSpPr/>
        <p:nvPr/>
      </p:nvGrpSpPr>
      <p:grpSpPr>
        <a:xfrm>
          <a:off x="0" y="0"/>
          <a:ext cx="0" cy="0"/>
          <a:chOff x="0" y="0"/>
          <a:chExt cx="0" cy="0"/>
        </a:xfrm>
      </p:grpSpPr>
      <p:sp>
        <p:nvSpPr>
          <p:cNvPr id="42" name="Shape 42"/>
          <p:cNvSpPr/>
          <p:nvPr>
            <p:ph type="title"/>
          </p:nvPr>
        </p:nvSpPr>
        <p:spPr>
          <a:prstGeom prst="rect">
            <a:avLst/>
          </a:prstGeom>
        </p:spPr>
        <p:txBody>
          <a:bodyPr/>
          <a:lstStyle/>
          <a:p>
            <a:pPr lvl="0"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pPr>
            <a:r>
              <a:rPr sz="3600">
                <a:latin typeface="Comic Sans MS"/>
                <a:ea typeface="Comic Sans MS"/>
                <a:cs typeface="Comic Sans MS"/>
                <a:sym typeface="Comic Sans MS"/>
              </a:rPr>
              <a:t>So, the key to business success - and in fact, any success, is often in taking lots of small steps - and continuing to do so! The most important step of them all is the </a:t>
            </a:r>
            <a:r>
              <a:rPr b="1" sz="3600">
                <a:latin typeface="Comic Sans MS"/>
                <a:ea typeface="Comic Sans MS"/>
                <a:cs typeface="Comic Sans MS"/>
                <a:sym typeface="Comic Sans MS"/>
              </a:rPr>
              <a:t>first one!</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